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58" r:id="rId4"/>
    <p:sldId id="262" r:id="rId5"/>
    <p:sldId id="264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47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76AD-59D7-4BCF-A30A-BC81657BB1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0263E-60F1-4294-BBB4-81702556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~20 min of</a:t>
            </a:r>
            <a:r>
              <a:rPr lang="en-US" baseline="0" dirty="0" smtClean="0"/>
              <a:t> similar data, roughly half in K and half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0263E-60F1-4294-BBB4-81702556F7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~20 min of</a:t>
            </a:r>
            <a:r>
              <a:rPr lang="en-US" baseline="0" dirty="0" smtClean="0"/>
              <a:t> similar data, roughly half in K and half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0263E-60F1-4294-BBB4-81702556F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7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9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0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CE07-B7F9-451B-B529-8EFCFCBFDD9F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B234-BD8B-400F-83EE-55161C79C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defense.gov/2010/Sep/01/2001686482/888/591/0/090213-F-1035R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18"/>
            <a:ext cx="9144000" cy="68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RIPS: </a:t>
            </a:r>
            <a:r>
              <a:rPr lang="en-US" sz="3600" dirty="0" smtClean="0">
                <a:solidFill>
                  <a:srgbClr val="C00000"/>
                </a:solidFill>
              </a:rPr>
              <a:t>the Rapid Imaging Planetary Spectrograph</a:t>
            </a:r>
          </a:p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Preliminary analysis of 20-26 June 2018 AEOS data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" b="98295" l="6147" r="96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0423">
            <a:off x="3196088" y="3876681"/>
            <a:ext cx="2490394" cy="24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1400" y="4707763"/>
            <a:ext cx="1524000" cy="146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121717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03" y="5486400"/>
            <a:ext cx="1240967" cy="5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P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03" y="6172200"/>
            <a:ext cx="1217172" cy="27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6200" y="762000"/>
            <a:ext cx="8991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was designed for concurrent imaging and long-slit high resolution spectroscopy on the same detector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By utilizing “lucky imaging” techniques (i.e., via rapid imaging), RIPS can overcome atmospheric seeing, thereby precisely identifying the locations of spectral emissions around resolved Solar System objects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 addition, the natural motion of the slit across the target object allows for high resolution spectral imaging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has slots for 1” filter wheels or 2” single filters (in both imaging and spectral paths).  Current available filters include: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1”: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(45Å wide), SII (45Å),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(45Å),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neutral density filter combinations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2”: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(4Å),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(18Å), KI (14Å), OI (~20Å)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bg1">
                    <a:lumMod val="85000"/>
                  </a:schemeClr>
                </a:solidFill>
              </a:rPr>
              <a:t>RIPS is controlled by 5 motors: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Slit motor (~15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 minimum width)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Grating motor (echelle grating angle)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Spectral focus motor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Imaging (slit) focus motor</a:t>
            </a:r>
          </a:p>
          <a:p>
            <a:pPr marL="914400" lvl="1" indent="-457200">
              <a:buAutoNum type="arabicParenBoth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RIPS rotation within cage (optional, rotates slit on sky)</a:t>
            </a:r>
          </a:p>
        </p:txBody>
      </p:sp>
    </p:spTree>
    <p:extLst>
      <p:ext uri="{BB962C8B-B14F-4D97-AF65-F5344CB8AC3E}">
        <p14:creationId xmlns:p14="http://schemas.microsoft.com/office/powerpoint/2010/main" val="40802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Schematic</a:t>
            </a:r>
            <a:endParaRPr lang="en-US" sz="4400" dirty="0" smtClean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3" b="95893" l="500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344" r="4002" b="4211"/>
          <a:stretch/>
        </p:blipFill>
        <p:spPr bwMode="auto">
          <a:xfrm rot="5400000">
            <a:off x="2555448" y="1088599"/>
            <a:ext cx="577300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510" y="3911596"/>
            <a:ext cx="6858000" cy="1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18510" y="3911597"/>
            <a:ext cx="2667000" cy="114299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518510" y="3862620"/>
            <a:ext cx="2667000" cy="119197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87299" y="3065060"/>
            <a:ext cx="369211" cy="84653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37510" y="2246173"/>
            <a:ext cx="0" cy="112170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75610" y="2457446"/>
            <a:ext cx="0" cy="91042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387299" y="3073396"/>
            <a:ext cx="750211" cy="61224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175610" y="3065060"/>
            <a:ext cx="342900" cy="6205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37510" y="3340096"/>
            <a:ext cx="0" cy="34554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175610" y="3367875"/>
            <a:ext cx="0" cy="3177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ectangle 2059"/>
          <p:cNvSpPr/>
          <p:nvPr/>
        </p:nvSpPr>
        <p:spPr>
          <a:xfrm rot="1064440">
            <a:off x="3394560" y="4997849"/>
            <a:ext cx="1676400" cy="309281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38.6 L/mm echelle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03711" y="391159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562711" y="391291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747110" y="3917946"/>
            <a:ext cx="1904999" cy="132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4740760" y="4063997"/>
            <a:ext cx="2095500" cy="89534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4518510" y="4063997"/>
            <a:ext cx="2209800" cy="9822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175610" y="2246173"/>
            <a:ext cx="0" cy="143946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3571904" y="3225796"/>
            <a:ext cx="413206" cy="34356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289910" y="3073396"/>
            <a:ext cx="228600" cy="41493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3605433" y="3836716"/>
            <a:ext cx="454557" cy="15240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slit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 rot="16200000">
            <a:off x="3779597" y="1678708"/>
            <a:ext cx="772977" cy="361952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EMCCD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404210" y="3512866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4518510" y="3759196"/>
            <a:ext cx="2667000" cy="103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4740760" y="3759196"/>
            <a:ext cx="2444750" cy="103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518510" y="3073396"/>
            <a:ext cx="0" cy="6858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 rot="3976581">
            <a:off x="5232147" y="4340074"/>
            <a:ext cx="642019" cy="490723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900 mm </a:t>
            </a:r>
            <a:r>
              <a:rPr lang="en-US" sz="900" dirty="0" err="1" smtClean="0">
                <a:solidFill>
                  <a:schemeClr val="tx1"/>
                </a:solidFill>
              </a:rPr>
              <a:t>f.l</a:t>
            </a:r>
            <a:r>
              <a:rPr lang="en-US" sz="900" dirty="0" smtClean="0">
                <a:solidFill>
                  <a:schemeClr val="tx1"/>
                </a:solidFill>
              </a:rPr>
              <a:t>. F/9 </a:t>
            </a:r>
            <a:r>
              <a:rPr lang="en-US" sz="900" dirty="0" err="1" smtClean="0">
                <a:solidFill>
                  <a:schemeClr val="tx1"/>
                </a:solidFill>
              </a:rPr>
              <a:t>achromat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4404210" y="3577026"/>
            <a:ext cx="228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4518510" y="3280862"/>
            <a:ext cx="0" cy="47833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3489354" y="3494018"/>
            <a:ext cx="190956" cy="8869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3463160" y="3431958"/>
            <a:ext cx="190956" cy="8869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51" idx="0"/>
          </p:cNvCxnSpPr>
          <p:nvPr/>
        </p:nvCxnSpPr>
        <p:spPr>
          <a:xfrm>
            <a:off x="3451710" y="3225796"/>
            <a:ext cx="304802" cy="68712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04800" y="3538367"/>
            <a:ext cx="21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Light from telescope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252280" y="4825818"/>
            <a:ext cx="6096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258630" y="5055280"/>
            <a:ext cx="6096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252280" y="5265146"/>
            <a:ext cx="6096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61879" y="4615752"/>
            <a:ext cx="165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white light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light from grating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ight from slit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Re-imaging optics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1” filter wheel or 2” single filters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379613" y="5472032"/>
            <a:ext cx="3549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79613" y="5575017"/>
            <a:ext cx="3549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27510" y="147992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Plate for attachment to telescope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956910" y="6197596"/>
            <a:ext cx="1939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Rotation “cage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”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(not used at AEOS)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1699110" y="1994564"/>
            <a:ext cx="990599" cy="39303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H="1" flipV="1">
            <a:off x="6956910" y="5435596"/>
            <a:ext cx="685800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642710" y="5435596"/>
            <a:ext cx="266698" cy="7620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>
            <a:off x="5963136" y="6197596"/>
            <a:ext cx="167957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 flipV="1">
            <a:off x="7566510" y="3987796"/>
            <a:ext cx="76200" cy="2209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4404210" y="3685637"/>
            <a:ext cx="228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3527910" y="3582716"/>
            <a:ext cx="228600" cy="10292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39591" y="5892796"/>
            <a:ext cx="4572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096000" y="609600"/>
            <a:ext cx="3048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 ~ 80,000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(for 3 pixel FWHM)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24.6 </a:t>
            </a:r>
            <a:r>
              <a:rPr lang="en-US" sz="1600" dirty="0" err="1" smtClean="0">
                <a:solidFill>
                  <a:schemeClr val="bg1"/>
                </a:solidFill>
              </a:rPr>
              <a:t>mÅ</a:t>
            </a:r>
            <a:r>
              <a:rPr lang="en-US" sz="1600" dirty="0" smtClean="0">
                <a:solidFill>
                  <a:schemeClr val="bg1"/>
                </a:solidFill>
              </a:rPr>
              <a:t>/pixel dispersion </a:t>
            </a:r>
          </a:p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(or 1.25 km/s/pixel at 5900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Å)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Andor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iXon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1024x1024 EMCCD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scale: </a:t>
            </a:r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0.106″/pixel (on Perkins at f/17.5)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RIPS: </a:t>
            </a:r>
            <a:r>
              <a:rPr lang="en-US" sz="4400" dirty="0" smtClean="0">
                <a:solidFill>
                  <a:srgbClr val="C00000"/>
                </a:solidFill>
              </a:rPr>
              <a:t>Mercury at 3.67m AEOS</a:t>
            </a:r>
            <a:endParaRPr lang="en-US" sz="4400" dirty="0" smtClean="0">
              <a:solidFill>
                <a:srgbClr val="C00000"/>
              </a:solidFill>
            </a:endParaRPr>
          </a:p>
        </p:txBody>
      </p:sp>
      <p:pic>
        <p:nvPicPr>
          <p:cNvPr id="3" name="Mercury sc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1409700"/>
            <a:ext cx="3430905" cy="4114800"/>
          </a:xfrm>
          <a:prstGeom prst="rect">
            <a:avLst/>
          </a:prstGeom>
        </p:spPr>
      </p:pic>
      <p:pic>
        <p:nvPicPr>
          <p:cNvPr id="19" name="Mercury dis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2550" y="3962400"/>
            <a:ext cx="2838450" cy="2838450"/>
          </a:xfrm>
          <a:prstGeom prst="rect">
            <a:avLst/>
          </a:prstGeom>
        </p:spPr>
      </p:pic>
      <p:pic>
        <p:nvPicPr>
          <p:cNvPr id="25" name="Mercury Na image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2550" y="819150"/>
            <a:ext cx="2838450" cy="28384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5400000">
            <a:off x="2636663" y="3170067"/>
            <a:ext cx="3200400" cy="822667"/>
            <a:chOff x="3460750" y="2506882"/>
            <a:chExt cx="1136650" cy="407083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3460750" y="2506882"/>
              <a:ext cx="0" cy="24833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597400" y="2513232"/>
              <a:ext cx="0" cy="24833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460750" y="2761565"/>
              <a:ext cx="113665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94150" y="2761565"/>
              <a:ext cx="0" cy="152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9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2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RIPS: </a:t>
            </a:r>
            <a:r>
              <a:rPr lang="en-US" sz="4400" dirty="0" smtClean="0">
                <a:solidFill>
                  <a:srgbClr val="C00000"/>
                </a:solidFill>
              </a:rPr>
              <a:t>Mercury at 3.67m AEOS</a:t>
            </a:r>
            <a:endParaRPr lang="en-US" sz="4400" dirty="0" smtClean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0" y="1143000"/>
            <a:ext cx="238125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1561" r="7515" b="12910"/>
          <a:stretch/>
        </p:blipFill>
        <p:spPr>
          <a:xfrm>
            <a:off x="6096000" y="1089025"/>
            <a:ext cx="25908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50" y="1143000"/>
            <a:ext cx="238125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9812" r="7725" b="13361"/>
          <a:stretch/>
        </p:blipFill>
        <p:spPr>
          <a:xfrm>
            <a:off x="6168421" y="4400550"/>
            <a:ext cx="2445958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50" y="4400550"/>
            <a:ext cx="2381250" cy="2381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0" y="4400550"/>
            <a:ext cx="2381250" cy="2381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773668"/>
            <a:ext cx="143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“bad” frames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773668"/>
            <a:ext cx="15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“good”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frames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926068"/>
            <a:ext cx="168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“bad” vs “good”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599" y="3733802"/>
            <a:ext cx="238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Spectral coverage: “good” frames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2399" y="3733801"/>
            <a:ext cx="238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Extracted Na          spectral image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3733800"/>
            <a:ext cx="238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Na contours above “white light” disk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357</Words>
  <Application>Microsoft Office PowerPoint</Application>
  <PresentationFormat>On-screen Show (4:3)</PresentationFormat>
  <Paragraphs>47</Paragraphs>
  <Slides>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Moore</dc:creator>
  <cp:lastModifiedBy>Luke Moore</cp:lastModifiedBy>
  <cp:revision>40</cp:revision>
  <dcterms:created xsi:type="dcterms:W3CDTF">2018-03-21T21:08:12Z</dcterms:created>
  <dcterms:modified xsi:type="dcterms:W3CDTF">2018-07-15T20:27:51Z</dcterms:modified>
</cp:coreProperties>
</file>